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65" r:id="rId6"/>
    <p:sldId id="275" r:id="rId7"/>
    <p:sldId id="257" r:id="rId8"/>
    <p:sldId id="259" r:id="rId9"/>
    <p:sldId id="267" r:id="rId10"/>
    <p:sldId id="261" r:id="rId11"/>
    <p:sldId id="277" r:id="rId12"/>
    <p:sldId id="262" r:id="rId13"/>
    <p:sldId id="272" r:id="rId14"/>
    <p:sldId id="273" r:id="rId15"/>
    <p:sldId id="268" r:id="rId16"/>
    <p:sldId id="263" r:id="rId17"/>
    <p:sldId id="276" r:id="rId18"/>
    <p:sldId id="264" r:id="rId19"/>
    <p:sldId id="274" r:id="rId20"/>
    <p:sldId id="269" r:id="rId21"/>
    <p:sldId id="258" r:id="rId22"/>
    <p:sldId id="278" r:id="rId23"/>
    <p:sldId id="279" r:id="rId24"/>
    <p:sldId id="270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29"/>
    <p:restoredTop sz="94643"/>
  </p:normalViewPr>
  <p:slideViewPr>
    <p:cSldViewPr snapToGrid="0" snapToObjects="1">
      <p:cViewPr varScale="1">
        <p:scale>
          <a:sx n="108" d="100"/>
          <a:sy n="108" d="100"/>
        </p:scale>
        <p:origin x="19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Variación salarial media pactada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Ambito de empresa</c:v>
                </c:pt>
              </c:strCache>
            </c:strRef>
          </c:tx>
          <c:spPr>
            <a:ln w="28575" cap="rnd">
              <a:solidFill>
                <a:schemeClr val="accent3">
                  <a:shade val="76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Hoja1!$B$2:$B$16</c:f>
              <c:numCache>
                <c:formatCode>General</c:formatCode>
                <c:ptCount val="15"/>
                <c:pt idx="0">
                  <c:v>2.94</c:v>
                </c:pt>
                <c:pt idx="1">
                  <c:v>2.92</c:v>
                </c:pt>
                <c:pt idx="2">
                  <c:v>2.7</c:v>
                </c:pt>
                <c:pt idx="3">
                  <c:v>3.09</c:v>
                </c:pt>
                <c:pt idx="4">
                  <c:v>2.17</c:v>
                </c:pt>
                <c:pt idx="5">
                  <c:v>1.26</c:v>
                </c:pt>
                <c:pt idx="6">
                  <c:v>1.63</c:v>
                </c:pt>
                <c:pt idx="7">
                  <c:v>1.17</c:v>
                </c:pt>
                <c:pt idx="8">
                  <c:v>0.54</c:v>
                </c:pt>
                <c:pt idx="9">
                  <c:v>0.37</c:v>
                </c:pt>
                <c:pt idx="10">
                  <c:v>0.45</c:v>
                </c:pt>
                <c:pt idx="11">
                  <c:v>0.77</c:v>
                </c:pt>
                <c:pt idx="12">
                  <c:v>1.18</c:v>
                </c:pt>
                <c:pt idx="13">
                  <c:v>1.43</c:v>
                </c:pt>
                <c:pt idx="14">
                  <c:v>1.94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6A-B345-9382-69ACA537AA6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Ambito superior a la empresa</c:v>
                </c:pt>
              </c:strCache>
            </c:strRef>
          </c:tx>
          <c:spPr>
            <a:ln w="28575" cap="rnd">
              <a:solidFill>
                <a:schemeClr val="accent3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Hoja1!$C$2:$C$16</c:f>
              <c:numCache>
                <c:formatCode>General</c:formatCode>
                <c:ptCount val="15"/>
                <c:pt idx="0">
                  <c:v>3.19</c:v>
                </c:pt>
                <c:pt idx="1">
                  <c:v>3.34</c:v>
                </c:pt>
                <c:pt idx="2">
                  <c:v>3.2</c:v>
                </c:pt>
                <c:pt idx="3">
                  <c:v>3.65</c:v>
                </c:pt>
                <c:pt idx="4">
                  <c:v>2.2599999999999998</c:v>
                </c:pt>
                <c:pt idx="5">
                  <c:v>1.5</c:v>
                </c:pt>
                <c:pt idx="6">
                  <c:v>2.02</c:v>
                </c:pt>
                <c:pt idx="7">
                  <c:v>0.98</c:v>
                </c:pt>
                <c:pt idx="8">
                  <c:v>0.53</c:v>
                </c:pt>
                <c:pt idx="9">
                  <c:v>0.51</c:v>
                </c:pt>
                <c:pt idx="10">
                  <c:v>0.71</c:v>
                </c:pt>
                <c:pt idx="11">
                  <c:v>1</c:v>
                </c:pt>
                <c:pt idx="12">
                  <c:v>1.46</c:v>
                </c:pt>
                <c:pt idx="13">
                  <c:v>1.76</c:v>
                </c:pt>
                <c:pt idx="14">
                  <c:v>2.31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6A-B345-9382-69ACA537A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8603408"/>
        <c:axId val="1221700608"/>
      </c:lineChart>
      <c:catAx>
        <c:axId val="121860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21700608"/>
        <c:crosses val="autoZero"/>
        <c:auto val="1"/>
        <c:lblAlgn val="ctr"/>
        <c:lblOffset val="100"/>
        <c:noMultiLvlLbl val="0"/>
      </c:catAx>
      <c:valAx>
        <c:axId val="122170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1860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400" dirty="0"/>
              <a:t>Complementos salariales pactados (2018)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% convenios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75-E24C-A0C2-C173CC2AA58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75-E24C-A0C2-C173CC2AA58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375-E24C-A0C2-C173CC2AA582}"/>
              </c:ext>
            </c:extLst>
          </c:dPt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375-E24C-A0C2-C173CC2AA582}"/>
              </c:ext>
            </c:extLst>
          </c:dPt>
          <c:dPt>
            <c:idx val="1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375-E24C-A0C2-C173CC2AA582}"/>
              </c:ext>
            </c:extLst>
          </c:dPt>
          <c:cat>
            <c:strRef>
              <c:f>Hoja1!$A$2:$A$14</c:f>
              <c:strCache>
                <c:ptCount val="13"/>
                <c:pt idx="0">
                  <c:v>Complementos salariales por antigüedad</c:v>
                </c:pt>
                <c:pt idx="1">
                  <c:v>Otros complementos personales del trabajador</c:v>
                </c:pt>
                <c:pt idx="2">
                  <c:v>  Complemento salarial de penosidad</c:v>
                </c:pt>
                <c:pt idx="3">
                  <c:v>  Complemento salarial de insalubridad</c:v>
                </c:pt>
                <c:pt idx="4">
                  <c:v>  Complemento salarial de trabajo a turnos</c:v>
                </c:pt>
                <c:pt idx="5">
                  <c:v>  Complemento salarial de trabajo en festivos</c:v>
                </c:pt>
                <c:pt idx="6">
                  <c:v>  Complemento salarial de peligrosidad</c:v>
                </c:pt>
                <c:pt idx="7">
                  <c:v>  Complemento salarial de polivalencia funcional</c:v>
                </c:pt>
                <c:pt idx="8">
                  <c:v>  Complemento salarial de trabajo nocturno</c:v>
                </c:pt>
                <c:pt idx="9">
                  <c:v>  Complemento salarial de responsabilidad</c:v>
                </c:pt>
                <c:pt idx="10">
                  <c:v>    Medidas relacionadas con el absentismo</c:v>
                </c:pt>
                <c:pt idx="11">
                  <c:v>CS relacionados con cantidad o calidad del trabajo</c:v>
                </c:pt>
                <c:pt idx="12">
                  <c:v>CS situación y resultados de la empresa</c:v>
                </c:pt>
              </c:strCache>
            </c:strRef>
          </c:cat>
          <c:val>
            <c:numRef>
              <c:f>Hoja1!$B$2:$B$14</c:f>
              <c:numCache>
                <c:formatCode>0.00</c:formatCode>
                <c:ptCount val="13"/>
                <c:pt idx="0">
                  <c:v>60.6</c:v>
                </c:pt>
                <c:pt idx="1">
                  <c:v>14.78</c:v>
                </c:pt>
                <c:pt idx="2">
                  <c:v>24.79</c:v>
                </c:pt>
                <c:pt idx="3">
                  <c:v>8.19</c:v>
                </c:pt>
                <c:pt idx="4">
                  <c:v>24.05</c:v>
                </c:pt>
                <c:pt idx="5">
                  <c:v>47.98</c:v>
                </c:pt>
                <c:pt idx="6">
                  <c:v>21.15</c:v>
                </c:pt>
                <c:pt idx="7">
                  <c:v>8.3000000000000007</c:v>
                </c:pt>
                <c:pt idx="8">
                  <c:v>61.28</c:v>
                </c:pt>
                <c:pt idx="9">
                  <c:v>15.8</c:v>
                </c:pt>
                <c:pt idx="10">
                  <c:v>27.35</c:v>
                </c:pt>
                <c:pt idx="11">
                  <c:v>31.72</c:v>
                </c:pt>
                <c:pt idx="12">
                  <c:v>13.47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5-E24C-A0C2-C173CC2AA58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% trabajadores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375-E24C-A0C2-C173CC2AA582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375-E24C-A0C2-C173CC2AA582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375-E24C-A0C2-C173CC2AA582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375-E24C-A0C2-C173CC2AA582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375-E24C-A0C2-C173CC2AA582}"/>
              </c:ext>
            </c:extLst>
          </c:dPt>
          <c:cat>
            <c:strRef>
              <c:f>Hoja1!$A$2:$A$14</c:f>
              <c:strCache>
                <c:ptCount val="13"/>
                <c:pt idx="0">
                  <c:v>Complementos salariales por antigüedad</c:v>
                </c:pt>
                <c:pt idx="1">
                  <c:v>Otros complementos personales del trabajador</c:v>
                </c:pt>
                <c:pt idx="2">
                  <c:v>  Complemento salarial de penosidad</c:v>
                </c:pt>
                <c:pt idx="3">
                  <c:v>  Complemento salarial de insalubridad</c:v>
                </c:pt>
                <c:pt idx="4">
                  <c:v>  Complemento salarial de trabajo a turnos</c:v>
                </c:pt>
                <c:pt idx="5">
                  <c:v>  Complemento salarial de trabajo en festivos</c:v>
                </c:pt>
                <c:pt idx="6">
                  <c:v>  Complemento salarial de peligrosidad</c:v>
                </c:pt>
                <c:pt idx="7">
                  <c:v>  Complemento salarial de polivalencia funcional</c:v>
                </c:pt>
                <c:pt idx="8">
                  <c:v>  Complemento salarial de trabajo nocturno</c:v>
                </c:pt>
                <c:pt idx="9">
                  <c:v>  Complemento salarial de responsabilidad</c:v>
                </c:pt>
                <c:pt idx="10">
                  <c:v>    Medidas relacionadas con el absentismo</c:v>
                </c:pt>
                <c:pt idx="11">
                  <c:v>CS relacionados con cantidad o calidad del trabajo</c:v>
                </c:pt>
                <c:pt idx="12">
                  <c:v>CS situación y resultados de la empresa</c:v>
                </c:pt>
              </c:strCache>
            </c:strRef>
          </c:cat>
          <c:val>
            <c:numRef>
              <c:f>Hoja1!$C$2:$C$14</c:f>
              <c:numCache>
                <c:formatCode>0.00</c:formatCode>
                <c:ptCount val="13"/>
                <c:pt idx="0">
                  <c:v>71.95</c:v>
                </c:pt>
                <c:pt idx="1">
                  <c:v>12.74</c:v>
                </c:pt>
                <c:pt idx="2">
                  <c:v>35.53</c:v>
                </c:pt>
                <c:pt idx="3">
                  <c:v>12.73</c:v>
                </c:pt>
                <c:pt idx="4">
                  <c:v>24.02</c:v>
                </c:pt>
                <c:pt idx="5">
                  <c:v>50.99</c:v>
                </c:pt>
                <c:pt idx="6">
                  <c:v>29.79</c:v>
                </c:pt>
                <c:pt idx="7">
                  <c:v>4.54</c:v>
                </c:pt>
                <c:pt idx="8">
                  <c:v>77.72</c:v>
                </c:pt>
                <c:pt idx="9">
                  <c:v>9.24</c:v>
                </c:pt>
                <c:pt idx="10">
                  <c:v>28.74</c:v>
                </c:pt>
                <c:pt idx="11">
                  <c:v>24.76</c:v>
                </c:pt>
                <c:pt idx="12">
                  <c:v>7.79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75-E24C-A0C2-C173CC2AA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2061359"/>
        <c:axId val="2112041615"/>
      </c:barChart>
      <c:catAx>
        <c:axId val="211206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2041615"/>
        <c:crosses val="autoZero"/>
        <c:auto val="1"/>
        <c:lblAlgn val="ctr"/>
        <c:lblOffset val="100"/>
        <c:noMultiLvlLbl val="0"/>
      </c:catAx>
      <c:valAx>
        <c:axId val="2112041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12061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Evolución cláusulas complementos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  Complemento salarial de responsabilidad</c:v>
                </c:pt>
              </c:strCache>
            </c:strRef>
          </c:tx>
          <c:spPr>
            <a:ln w="28575" cap="rnd">
              <a:solidFill>
                <a:schemeClr val="accent3">
                  <a:shade val="58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Hoja1!$B$1:$J$1</c:f>
              <c:strCach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strCache>
            </c:strRef>
          </c:cat>
          <c:val>
            <c:numRef>
              <c:f>Hoja1!$B$2:$J$2</c:f>
              <c:numCache>
                <c:formatCode>0.00</c:formatCode>
                <c:ptCount val="9"/>
                <c:pt idx="0">
                  <c:v>15.8</c:v>
                </c:pt>
                <c:pt idx="1">
                  <c:v>14.64</c:v>
                </c:pt>
                <c:pt idx="2" formatCode="General">
                  <c:v>14.47</c:v>
                </c:pt>
                <c:pt idx="3" formatCode="General">
                  <c:v>18.489999999999998</c:v>
                </c:pt>
                <c:pt idx="4" formatCode="General">
                  <c:v>17.05</c:v>
                </c:pt>
                <c:pt idx="5">
                  <c:v>17.350000000000001</c:v>
                </c:pt>
                <c:pt idx="6">
                  <c:v>17.911392405063292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CD-3146-BEB8-17A59F3D4B6A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    Medidas relacionadas con el absentismo</c:v>
                </c:pt>
              </c:strCache>
            </c:strRef>
          </c:tx>
          <c:spPr>
            <a:ln w="28575" cap="rnd">
              <a:solidFill>
                <a:schemeClr val="accent3">
                  <a:shade val="86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Hoja1!$B$1:$J$1</c:f>
              <c:strCach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strCache>
            </c:strRef>
          </c:cat>
          <c:val>
            <c:numRef>
              <c:f>Hoja1!$B$3:$J$3</c:f>
              <c:numCache>
                <c:formatCode>0.00</c:formatCode>
                <c:ptCount val="9"/>
                <c:pt idx="0">
                  <c:v>27.35</c:v>
                </c:pt>
                <c:pt idx="1">
                  <c:v>28.7</c:v>
                </c:pt>
                <c:pt idx="2" formatCode="General">
                  <c:v>29.26</c:v>
                </c:pt>
                <c:pt idx="3" formatCode="General">
                  <c:v>26.46</c:v>
                </c:pt>
                <c:pt idx="4" formatCode="General">
                  <c:v>27.22</c:v>
                </c:pt>
                <c:pt idx="5">
                  <c:v>26.83</c:v>
                </c:pt>
                <c:pt idx="6">
                  <c:v>31.518987341772153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CD-3146-BEB8-17A59F3D4B6A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Complementos salariales relacionados con la cantidad o calidad del trabajo realizado por el trabajador o grupo de trabajadores </c:v>
                </c:pt>
              </c:strCache>
            </c:strRef>
          </c:tx>
          <c:spPr>
            <a:ln w="28575" cap="rnd">
              <a:solidFill>
                <a:schemeClr val="accent3">
                  <a:tint val="86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Hoja1!$B$1:$J$1</c:f>
              <c:strCach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strCache>
            </c:strRef>
          </c:cat>
          <c:val>
            <c:numRef>
              <c:f>Hoja1!$B$4:$J$4</c:f>
              <c:numCache>
                <c:formatCode>0.00</c:formatCode>
                <c:ptCount val="9"/>
                <c:pt idx="0">
                  <c:v>31.72</c:v>
                </c:pt>
                <c:pt idx="1">
                  <c:v>29.92</c:v>
                </c:pt>
                <c:pt idx="2" formatCode="General">
                  <c:v>31.99</c:v>
                </c:pt>
                <c:pt idx="3" formatCode="General">
                  <c:v>32.19</c:v>
                </c:pt>
                <c:pt idx="4" formatCode="General">
                  <c:v>32.71</c:v>
                </c:pt>
                <c:pt idx="5">
                  <c:v>32.229999999999997</c:v>
                </c:pt>
                <c:pt idx="6">
                  <c:v>35.75949367088608</c:v>
                </c:pt>
                <c:pt idx="7" formatCode="General">
                  <c:v>48.09</c:v>
                </c:pt>
                <c:pt idx="8" formatCode="General">
                  <c:v>54.09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CD-3146-BEB8-17A59F3D4B6A}"/>
            </c:ext>
          </c:extLst>
        </c:ser>
        <c:ser>
          <c:idx val="3"/>
          <c:order val="3"/>
          <c:tx>
            <c:strRef>
              <c:f>Hoja1!$A$5</c:f>
              <c:strCache>
                <c:ptCount val="1"/>
                <c:pt idx="0">
                  <c:v>Complementos salariales relacionados con la situación y resultados de la empresa</c:v>
                </c:pt>
              </c:strCache>
            </c:strRef>
          </c:tx>
          <c:spPr>
            <a:ln w="28575" cap="rnd">
              <a:solidFill>
                <a:schemeClr val="accent3">
                  <a:tint val="58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Hoja1!$B$1:$J$1</c:f>
              <c:strCache>
                <c:ptCount val="9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  <c:pt idx="6">
                  <c:v>2012</c:v>
                </c:pt>
                <c:pt idx="7">
                  <c:v>2011</c:v>
                </c:pt>
                <c:pt idx="8">
                  <c:v>2010</c:v>
                </c:pt>
              </c:strCache>
            </c:strRef>
          </c:cat>
          <c:val>
            <c:numRef>
              <c:f>Hoja1!$B$5:$J$5</c:f>
              <c:numCache>
                <c:formatCode>0.00</c:formatCode>
                <c:ptCount val="9"/>
                <c:pt idx="0">
                  <c:v>13.47</c:v>
                </c:pt>
                <c:pt idx="1">
                  <c:v>13.79</c:v>
                </c:pt>
                <c:pt idx="2" formatCode="General">
                  <c:v>15.33</c:v>
                </c:pt>
                <c:pt idx="3" formatCode="General">
                  <c:v>14.76</c:v>
                </c:pt>
                <c:pt idx="4" formatCode="General">
                  <c:v>15.12</c:v>
                </c:pt>
                <c:pt idx="5">
                  <c:v>15.55</c:v>
                </c:pt>
                <c:pt idx="6">
                  <c:v>17.278481012658229</c:v>
                </c:pt>
                <c:pt idx="7" formatCode="General">
                  <c:v>14.07</c:v>
                </c:pt>
                <c:pt idx="8" formatCode="General">
                  <c:v>13.26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CD-3146-BEB8-17A59F3D4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6258799"/>
        <c:axId val="2125782159"/>
      </c:lineChart>
      <c:catAx>
        <c:axId val="2126258799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5782159"/>
        <c:crosses val="autoZero"/>
        <c:auto val="1"/>
        <c:lblAlgn val="ctr"/>
        <c:lblOffset val="100"/>
        <c:noMultiLvlLbl val="0"/>
      </c:catAx>
      <c:valAx>
        <c:axId val="2125782159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26258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400" dirty="0"/>
              <a:t>Presencia</a:t>
            </a:r>
            <a:r>
              <a:rPr lang="es-ES" sz="2400" baseline="0" dirty="0"/>
              <a:t> en convenios según ámbito (2018)</a:t>
            </a:r>
            <a:endParaRPr lang="es-ES" sz="2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Convenios de empresa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  Complemento salarial de polivalencia funcional</c:v>
                </c:pt>
                <c:pt idx="1">
                  <c:v>  Complemento salarial de responsabilidad</c:v>
                </c:pt>
                <c:pt idx="2">
                  <c:v>    Medidas relacionadas con el absentismo</c:v>
                </c:pt>
                <c:pt idx="3">
                  <c:v>Complementos salariales relacionados con la cantidad o calidad del trabajo realizado por el trabajador o grupo de trabajadores </c:v>
                </c:pt>
                <c:pt idx="4">
                  <c:v>Complementos salariales relacionados con la situación y resultados de la empresa</c:v>
                </c:pt>
              </c:strCache>
            </c:strRef>
          </c:cat>
          <c:val>
            <c:numRef>
              <c:f>Hoja1!$B$2:$B$6</c:f>
              <c:numCache>
                <c:formatCode>0.00</c:formatCode>
                <c:ptCount val="5"/>
                <c:pt idx="0">
                  <c:v>9.08</c:v>
                </c:pt>
                <c:pt idx="1">
                  <c:v>18.149999999999999</c:v>
                </c:pt>
                <c:pt idx="2">
                  <c:v>30.21</c:v>
                </c:pt>
                <c:pt idx="3">
                  <c:v>34.75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27-8647-A532-CEB0E6C9E30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Convenios de sector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  Complemento salarial de polivalencia funcional</c:v>
                </c:pt>
                <c:pt idx="1">
                  <c:v>  Complemento salarial de responsabilidad</c:v>
                </c:pt>
                <c:pt idx="2">
                  <c:v>    Medidas relacionadas con el absentismo</c:v>
                </c:pt>
                <c:pt idx="3">
                  <c:v>Complementos salariales relacionados con la cantidad o calidad del trabajo realizado por el trabajador o grupo de trabajadores </c:v>
                </c:pt>
                <c:pt idx="4">
                  <c:v>Complementos salariales relacionados con la situación y resultados de la empresa</c:v>
                </c:pt>
              </c:strCache>
            </c:strRef>
          </c:cat>
          <c:val>
            <c:numRef>
              <c:f>Hoja1!$C$2:$C$6</c:f>
              <c:numCache>
                <c:formatCode>0.00</c:formatCode>
                <c:ptCount val="5"/>
                <c:pt idx="0">
                  <c:v>5.78</c:v>
                </c:pt>
                <c:pt idx="1">
                  <c:v>8.19</c:v>
                </c:pt>
                <c:pt idx="2">
                  <c:v>18.07</c:v>
                </c:pt>
                <c:pt idx="3">
                  <c:v>21.93</c:v>
                </c:pt>
                <c:pt idx="4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27-8647-A532-CEB0E6C9E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46656"/>
        <c:axId val="18854400"/>
      </c:barChart>
      <c:catAx>
        <c:axId val="220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54400"/>
        <c:crosses val="autoZero"/>
        <c:auto val="1"/>
        <c:lblAlgn val="ctr"/>
        <c:lblOffset val="100"/>
        <c:noMultiLvlLbl val="0"/>
      </c:catAx>
      <c:valAx>
        <c:axId val="1885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04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21-084D-BBA8-817A161E3395}"/>
              </c:ext>
            </c:extLst>
          </c:dPt>
          <c:dPt>
            <c:idx val="1"/>
            <c:bubble3D val="0"/>
            <c:spPr>
              <a:solidFill>
                <a:schemeClr val="accent3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21-084D-BBA8-817A161E33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21-084D-BBA8-817A161E3395}"/>
              </c:ext>
            </c:extLst>
          </c:dPt>
          <c:dPt>
            <c:idx val="3"/>
            <c:bubble3D val="0"/>
            <c:spPr>
              <a:solidFill>
                <a:schemeClr val="accent3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21-084D-BBA8-817A161E3395}"/>
              </c:ext>
            </c:extLst>
          </c:dPt>
          <c:dPt>
            <c:idx val="4"/>
            <c:bubble3D val="0"/>
            <c:spPr>
              <a:solidFill>
                <a:schemeClr val="accent3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B21-084D-BBA8-817A161E3395}"/>
              </c:ext>
            </c:extLst>
          </c:dPt>
          <c:cat>
            <c:strRef>
              <c:f>Hoja1!$A$2:$A$6</c:f>
              <c:strCache>
                <c:ptCount val="5"/>
                <c:pt idx="0">
                  <c:v>Acuerdo en periodo de consultas</c:v>
                </c:pt>
                <c:pt idx="1">
                  <c:v>Acuerdo de la comisión paritaria del convenio</c:v>
                </c:pt>
                <c:pt idx="2">
                  <c:v>Acuerdo de mediación en órgano bipartito</c:v>
                </c:pt>
                <c:pt idx="3">
                  <c:v>Laudo en órgano bipartito</c:v>
                </c:pt>
                <c:pt idx="4">
                  <c:v>Decisión en el seno de un órgano tripartito</c:v>
                </c:pt>
              </c:strCache>
            </c:strRef>
          </c:cat>
          <c:val>
            <c:numRef>
              <c:f>Hoja1!$B$2:$B$6</c:f>
              <c:numCache>
                <c:formatCode>#,##0</c:formatCode>
                <c:ptCount val="5"/>
                <c:pt idx="0">
                  <c:v>897</c:v>
                </c:pt>
                <c:pt idx="1">
                  <c:v>54</c:v>
                </c:pt>
                <c:pt idx="2">
                  <c:v>20</c:v>
                </c:pt>
                <c:pt idx="3">
                  <c:v>2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8-1B43-BDEB-49E9DB33C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Evolución</a:t>
            </a:r>
            <a:r>
              <a:rPr lang="en-US" dirty="0"/>
              <a:t> de la </a:t>
            </a:r>
            <a:r>
              <a:rPr lang="en-US" dirty="0" err="1"/>
              <a:t>inaplicación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Trabajadores afectados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Hoja1!$A$2:$A$8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2017</c:v>
                </c:pt>
                <c:pt idx="2">
                  <c:v>2016</c:v>
                </c:pt>
                <c:pt idx="3">
                  <c:v>2015</c:v>
                </c:pt>
                <c:pt idx="4">
                  <c:v>2014</c:v>
                </c:pt>
                <c:pt idx="5">
                  <c:v>2013</c:v>
                </c:pt>
              </c:numCache>
            </c:numRef>
          </c:cat>
          <c:val>
            <c:numRef>
              <c:f>Hoja1!$B$2:$B$8</c:f>
              <c:numCache>
                <c:formatCode>#,##0</c:formatCode>
                <c:ptCount val="7"/>
                <c:pt idx="0">
                  <c:v>20924</c:v>
                </c:pt>
                <c:pt idx="1">
                  <c:v>23625</c:v>
                </c:pt>
                <c:pt idx="2">
                  <c:v>32064</c:v>
                </c:pt>
                <c:pt idx="3">
                  <c:v>43173</c:v>
                </c:pt>
                <c:pt idx="4">
                  <c:v>66203</c:v>
                </c:pt>
                <c:pt idx="5">
                  <c:v>159550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93-3E47-A04D-FE4C73054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6356576"/>
        <c:axId val="1246358256"/>
      </c:lineChart>
      <c:catAx>
        <c:axId val="124635657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46358256"/>
        <c:crosses val="autoZero"/>
        <c:auto val="1"/>
        <c:lblAlgn val="ctr"/>
        <c:lblOffset val="100"/>
        <c:noMultiLvlLbl val="0"/>
      </c:catAx>
      <c:valAx>
        <c:axId val="1246358256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4635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21447FB-822A-BE41-800B-43D0CB03FD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D71F9E-7601-FA4D-8DFA-C5CF9122B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A6E94-C59A-9749-A5C9-732F469AD187}" type="datetimeFigureOut">
              <a:rPr lang="es-ES_tradnl" smtClean="0"/>
              <a:t>20/11/2019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56B249-1A29-C345-AB63-99FC1B60CA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09B6BD-6D3D-7646-8B2D-A9A00B92D6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FDC26-A597-634E-833F-F9135923509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0347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8964A-D4DA-6E4D-B85F-E1F046CFABF8}" type="datetimeFigureOut">
              <a:rPr lang="es-ES" smtClean="0"/>
              <a:t>20/11/2019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B0785-A941-4F42-8330-68CB29F4C74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66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B0785-A941-4F42-8330-68CB29F4C74A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701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B0785-A941-4F42-8330-68CB29F4C74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8734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3B122939-31F6-944E-BEBB-223E833316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926868B3-8F6E-454B-85E0-A4EB359F95A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4344F6F-308B-BD48-A894-54E1769AFA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870B68-CF30-3543-8C48-6853CDC7621C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E08BD1A-4DE9-2C4A-A352-5867907DA4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52630D85-52D0-1A4A-91DE-93678C9BC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CECA2E-6296-7749-8F75-4588696BD92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46583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D84E73A-D6B2-B44F-8D25-197DD537F7B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6F825F8F-0A52-9C48-A09C-FB0DD2EBDB5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880522B-4582-854B-A6D2-14E48DE3FE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4C7662-1CE5-7941-92F5-A6A1249434A9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7657295-9335-9C44-AEE7-93EDA1146C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B2C7D7F-5ADF-3640-A2DF-8C61FFD472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F37C9D-8765-8543-8D8A-E5F988034A0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01771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2E18180-BDC2-CF4E-90DB-8CB2E27FE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>
            <a:extLst>
              <a:ext uri="{FF2B5EF4-FFF2-40B4-BE49-F238E27FC236}">
                <a16:creationId xmlns:a16="http://schemas.microsoft.com/office/drawing/2014/main" id="{3804443C-1CB0-364E-BBBC-D909AD9202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C13484C-3649-C747-A35E-68C297137AE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231B70-74FF-B44D-9350-C9E28E689479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8BE17E8-9316-2840-82D1-AB9218A2D4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04AA9FE-D674-ED49-8553-BDED3C1472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C0DB69-87D1-FD4B-9A16-A8B6B2E7180E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055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F5545D0-6F23-3541-8AFE-500A05C9299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25B8A720-956D-8F4D-A78B-BEBA3D2CEA4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3818F9F7-9546-1743-90D8-CA129BCD926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2D167DB3-D0AC-F34E-AC61-E64CF9D898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E17993-9BB4-E843-AECF-4E5CAC736D14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48AF46B2-A3F3-6049-8E9A-DC6387CF88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B0F429D5-7875-8944-A8A8-C9B9AC1F15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E95499-B875-1945-B45F-75EE4A1C568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814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58281127-2B96-8040-AFF0-25CCAC6EFB5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>
            <a:extLst>
              <a:ext uri="{FF2B5EF4-FFF2-40B4-BE49-F238E27FC236}">
                <a16:creationId xmlns:a16="http://schemas.microsoft.com/office/drawing/2014/main" id="{2FE9913D-ED47-3842-858D-3AED2860B1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>
            <a:extLst>
              <a:ext uri="{FF2B5EF4-FFF2-40B4-BE49-F238E27FC236}">
                <a16:creationId xmlns:a16="http://schemas.microsoft.com/office/drawing/2014/main" id="{26CC0972-5AE6-4841-80FF-CF7BFFA41CB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>
            <a:extLst>
              <a:ext uri="{FF2B5EF4-FFF2-40B4-BE49-F238E27FC236}">
                <a16:creationId xmlns:a16="http://schemas.microsoft.com/office/drawing/2014/main" id="{43FD462C-4B18-4B4D-AFCD-78AE3D46F6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5 Marcador de contenido">
            <a:extLst>
              <a:ext uri="{FF2B5EF4-FFF2-40B4-BE49-F238E27FC236}">
                <a16:creationId xmlns:a16="http://schemas.microsoft.com/office/drawing/2014/main" id="{5726156F-FB04-5847-B963-45664A69B65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>
            <a:extLst>
              <a:ext uri="{FF2B5EF4-FFF2-40B4-BE49-F238E27FC236}">
                <a16:creationId xmlns:a16="http://schemas.microsoft.com/office/drawing/2014/main" id="{FB56B423-6951-1A42-9866-487BF34F02D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27D359-36E2-E044-BDD2-8DE558877AE7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8" name="7 Marcador de pie de página">
            <a:extLst>
              <a:ext uri="{FF2B5EF4-FFF2-40B4-BE49-F238E27FC236}">
                <a16:creationId xmlns:a16="http://schemas.microsoft.com/office/drawing/2014/main" id="{161E994C-A38F-FF49-A6D0-D6C6F0A76C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8 Marcador de número de diapositiva">
            <a:extLst>
              <a:ext uri="{FF2B5EF4-FFF2-40B4-BE49-F238E27FC236}">
                <a16:creationId xmlns:a16="http://schemas.microsoft.com/office/drawing/2014/main" id="{5A05BB7E-1997-274B-840E-1485C60468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937015-8FFD-6F4C-9B8F-7B3E0381B6C3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0817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447F670-6136-1E4A-A992-0ADE477F40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606AD666-70B1-EE41-9286-E658C95CBDC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755609-DADD-D94C-BF43-185DDB7C4DDE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0E91FE0B-BEAD-854E-B7E3-992D13D7D4E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C62BC632-3E10-0A43-B2E1-DC9AA8E9BBF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FB9B09-E5AE-CB48-95A5-49DB6AFB21D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567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>
            <a:extLst>
              <a:ext uri="{FF2B5EF4-FFF2-40B4-BE49-F238E27FC236}">
                <a16:creationId xmlns:a16="http://schemas.microsoft.com/office/drawing/2014/main" id="{092D0AC6-75C5-1444-AE76-657FC5087D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4ADEE8-DF22-9546-B25B-B1941C0CEA6A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3" name="2 Marcador de pie de página">
            <a:extLst>
              <a:ext uri="{FF2B5EF4-FFF2-40B4-BE49-F238E27FC236}">
                <a16:creationId xmlns:a16="http://schemas.microsoft.com/office/drawing/2014/main" id="{E9CDEB5A-A748-5B49-83EB-5B94DBA384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AC82C15-201E-5549-8691-D9E2387EA5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FB10DD-1551-AD43-9EB1-84A9D472E079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298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57A141C7-CBAC-F94D-9DFB-1A6FC3BACB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1C1164D2-37A3-5B42-A61A-B379B9C023D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>
            <a:extLst>
              <a:ext uri="{FF2B5EF4-FFF2-40B4-BE49-F238E27FC236}">
                <a16:creationId xmlns:a16="http://schemas.microsoft.com/office/drawing/2014/main" id="{4D2AE4BF-66EB-504B-B75C-A05A2674533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6C41F43A-1311-E745-BF7B-F720E6CD07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E48EF5-D11B-4E40-AA12-CE6E4C34C929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1A8BCDA6-14F4-384E-91A9-076D8772919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F1CF8078-CC0D-F644-A14D-BA19FCD16E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B4F5E9-B136-954F-ABE1-140D74DF4C40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30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5EF0337-7D89-224C-8467-3BB8512D4C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>
            <a:extLst>
              <a:ext uri="{FF2B5EF4-FFF2-40B4-BE49-F238E27FC236}">
                <a16:creationId xmlns:a16="http://schemas.microsoft.com/office/drawing/2014/main" id="{035973DE-B8D4-2148-A52C-A7E601BE8D8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/>
              <a:t>Haga clic en el icono para agregar una imagen</a:t>
            </a:r>
          </a:p>
        </p:txBody>
      </p:sp>
      <p:sp>
        <p:nvSpPr>
          <p:cNvPr id="4" name="3 Marcador de texto">
            <a:extLst>
              <a:ext uri="{FF2B5EF4-FFF2-40B4-BE49-F238E27FC236}">
                <a16:creationId xmlns:a16="http://schemas.microsoft.com/office/drawing/2014/main" id="{E5891608-AE72-B947-9EFD-440F446A699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4EDA5935-B794-5742-9E72-859973BE1F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456754-0819-6243-93F4-62C1322084BE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DC606119-E1E6-0649-8E93-72F2D473EDB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701E20CC-272A-5A42-A0BC-4197F84024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30DC51-4578-6240-8D3B-947905B4E52D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146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ABF3745E-19B9-F149-8E19-E415E47E17D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>
            <a:extLst>
              <a:ext uri="{FF2B5EF4-FFF2-40B4-BE49-F238E27FC236}">
                <a16:creationId xmlns:a16="http://schemas.microsoft.com/office/drawing/2014/main" id="{5FFBCBDA-8B4D-994F-93E1-CD886EDC82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B7FCB64F-9ED0-ED4C-826B-A7E49AF419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F3314C-2484-434A-A1D5-0131B3BE69E9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DC7242A6-93E5-D343-9AAF-3E6A8FFB1B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4DC3282-C219-5246-894F-54495C1EC8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635F73-B866-1A4D-8440-8BA7C7B2FB62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66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>
            <a:extLst>
              <a:ext uri="{FF2B5EF4-FFF2-40B4-BE49-F238E27FC236}">
                <a16:creationId xmlns:a16="http://schemas.microsoft.com/office/drawing/2014/main" id="{17165B04-86E9-D64C-8F14-2D0B5559AE5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>
            <a:extLst>
              <a:ext uri="{FF2B5EF4-FFF2-40B4-BE49-F238E27FC236}">
                <a16:creationId xmlns:a16="http://schemas.microsoft.com/office/drawing/2014/main" id="{CABA92DC-45A0-2F4E-98E1-F8023CFCF6C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13EBFF9-706E-9043-B8A3-D322235C87B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E1C9C-E49D-A84D-AD03-9BF013005F56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4127B72-B211-ED46-8EFB-B62B8FD50D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B3D6A3A-6F3C-1A47-BB5D-064E102CE6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1DFB91-086F-0849-8CC7-8B8E55DC35FC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30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>
            <a:extLst>
              <a:ext uri="{FF2B5EF4-FFF2-40B4-BE49-F238E27FC236}">
                <a16:creationId xmlns:a16="http://schemas.microsoft.com/office/drawing/2014/main" id="{0C4329F5-1FD8-BC47-9BFA-93097AA24C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>
            <a:extLst>
              <a:ext uri="{FF2B5EF4-FFF2-40B4-BE49-F238E27FC236}">
                <a16:creationId xmlns:a16="http://schemas.microsoft.com/office/drawing/2014/main" id="{10303DF4-764F-A948-8662-6883DD115B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BEF6220-8E5E-164A-9B5B-7016A466D1C6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15A1A12A-85AF-B148-A6D1-C4599C8C5909}" type="datetime1">
              <a:rPr lang="es-ES"/>
              <a:pPr lvl="0"/>
              <a:t>20/11/2019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1E894CB-22DC-E94C-A615-3AEB824FB2B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6EBFDBB-630E-3C44-9D09-797C447CE16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064FAA5-D926-E440-BD3D-29A73B4D1B46}" type="slidenum"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s-E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s-E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C2D764F-9787-1246-9322-A623780E5BB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7075" y="1722473"/>
            <a:ext cx="8171124" cy="1877976"/>
          </a:xfrm>
        </p:spPr>
        <p:txBody>
          <a:bodyPr>
            <a:normAutofit fontScale="90000"/>
          </a:bodyPr>
          <a:lstStyle/>
          <a:p>
            <a:pPr lvl="0"/>
            <a:r>
              <a:rPr lang="es-ES" sz="4000"/>
              <a:t>Evolución de los contenidos económicos de la negociación colectiva 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8516E44D-862B-024C-9013-21689322486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90036" y="4088223"/>
            <a:ext cx="6400800" cy="1752603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s-ES" dirty="0"/>
              <a:t>José María Goerlich Peset</a:t>
            </a:r>
            <a:endParaRPr lang="es-ES" sz="2400" dirty="0"/>
          </a:p>
          <a:p>
            <a:pPr algn="r">
              <a:spcBef>
                <a:spcPts val="0"/>
              </a:spcBef>
            </a:pPr>
            <a:r>
              <a:rPr lang="es-ES" sz="2400" dirty="0"/>
              <a:t>Catedrático de Derecho del Trabajo</a:t>
            </a:r>
          </a:p>
          <a:p>
            <a:pPr algn="r">
              <a:spcBef>
                <a:spcPts val="0"/>
              </a:spcBef>
            </a:pPr>
            <a:endParaRPr lang="es-ES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0E3B93-31B4-2240-B70E-E5368A30BFA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96429" y="5111405"/>
            <a:ext cx="546897" cy="54689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C6F5C3-0C51-A54D-92C3-EC65C415910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43326" y="5049588"/>
            <a:ext cx="1729267" cy="6705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C02C5-CB5B-4340-8E06-66222597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ASPECTOS</a:t>
            </a:r>
            <a:r>
              <a:rPr lang="es-ES" dirty="0"/>
              <a:t> GENERALES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BCF49-CEE0-BA4A-8CF1-A24335118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6000" dirty="0"/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68455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3AD5A-232B-2B4E-8FA3-D3A249FB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dirty="0"/>
              <a:t>El salario,</a:t>
            </a:r>
            <a:br>
              <a:rPr lang="es-ES_tradnl" dirty="0"/>
            </a:br>
            <a:r>
              <a:rPr lang="es-ES_tradnl" dirty="0"/>
              <a:t> objeto de negociación colectiva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37E6CA-E95C-FA49-875C-08328D2E8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s-ES_tradnl" sz="3600" dirty="0"/>
              <a:t>Trabajadores</a:t>
            </a:r>
          </a:p>
          <a:p>
            <a:pPr lvl="1"/>
            <a:r>
              <a:rPr lang="es-ES_tradnl" sz="3200" dirty="0"/>
              <a:t>Suficiencia</a:t>
            </a:r>
          </a:p>
          <a:p>
            <a:pPr lvl="1"/>
            <a:r>
              <a:rPr lang="es-ES_tradnl" sz="3200" dirty="0"/>
              <a:t>Regularidad</a:t>
            </a:r>
          </a:p>
          <a:p>
            <a:pPr lvl="1"/>
            <a:r>
              <a:rPr lang="es-ES_tradnl" sz="3200" dirty="0"/>
              <a:t>Revalorización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7B154F-CF01-174F-9B5D-B01B677DB193}"/>
              </a:ext>
            </a:extLst>
          </p:cNvPr>
          <p:cNvSpPr>
            <a:spLocks noGrp="1"/>
          </p:cNvSpPr>
          <p:nvPr>
            <p:ph idx="2"/>
          </p:nvPr>
        </p:nvSpPr>
        <p:spPr/>
        <p:txBody>
          <a:bodyPr anchor="ctr">
            <a:normAutofit/>
          </a:bodyPr>
          <a:lstStyle/>
          <a:p>
            <a:r>
              <a:rPr lang="es-ES_tradnl" sz="3600" dirty="0"/>
              <a:t>Empresarios</a:t>
            </a:r>
          </a:p>
          <a:p>
            <a:pPr lvl="1"/>
            <a:r>
              <a:rPr lang="es-ES_tradnl" sz="3200" dirty="0"/>
              <a:t>Adaptabilidad</a:t>
            </a:r>
          </a:p>
          <a:p>
            <a:pPr lvl="1"/>
            <a:r>
              <a:rPr lang="es-ES_tradnl" sz="3200" dirty="0"/>
              <a:t>Productividad</a:t>
            </a:r>
          </a:p>
          <a:p>
            <a:pPr lvl="1"/>
            <a:r>
              <a:rPr lang="es-ES_tradnl" sz="3200" dirty="0"/>
              <a:t>Competitividad</a:t>
            </a:r>
          </a:p>
        </p:txBody>
      </p:sp>
    </p:spTree>
    <p:extLst>
      <p:ext uri="{BB962C8B-B14F-4D97-AF65-F5344CB8AC3E}">
        <p14:creationId xmlns:p14="http://schemas.microsoft.com/office/powerpoint/2010/main" val="2242117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41D84774-785B-004B-A611-F660871852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71B3C58-A4FD-9D4A-995D-85D631AE5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5973" y="1263234"/>
            <a:ext cx="5818622" cy="39093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57C8E970-FFA3-864F-B753-B5A877E10F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Evolución de los salarios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82F8E1E-6A77-5E45-A403-3E4B534FDB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8212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702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C02C5-CB5B-4340-8E06-66222597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¿Qué negociar?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BCF49-CEE0-BA4A-8CF1-A24335118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6000" dirty="0"/>
              <a:t>Contenidos económicos de la negociación</a:t>
            </a:r>
          </a:p>
        </p:txBody>
      </p:sp>
    </p:spTree>
    <p:extLst>
      <p:ext uri="{BB962C8B-B14F-4D97-AF65-F5344CB8AC3E}">
        <p14:creationId xmlns:p14="http://schemas.microsoft.com/office/powerpoint/2010/main" val="4066707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F2077-97D5-6C4D-88B5-0F048F2A4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Los criterios de los AENC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1EDF7-BBE2-5740-A516-31EF3AFE1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III AENC (2015/2017) y IV AENC (2018/2020)</a:t>
            </a:r>
          </a:p>
          <a:p>
            <a:r>
              <a:rPr lang="es-ES" dirty="0"/>
              <a:t>Los principios inspiradores: a la búsqueda de un (difícil) equilibrio</a:t>
            </a:r>
          </a:p>
          <a:p>
            <a:pPr lvl="1"/>
            <a:r>
              <a:rPr lang="es-ES" sz="3000" dirty="0"/>
              <a:t>La transformación de la estructura salarial: retribuciones fijas y variables</a:t>
            </a:r>
          </a:p>
          <a:p>
            <a:pPr lvl="1"/>
            <a:r>
              <a:rPr lang="es-ES" sz="3000" dirty="0"/>
              <a:t>La necesidad de individualización</a:t>
            </a:r>
          </a:p>
          <a:p>
            <a:pPr lvl="1"/>
            <a:r>
              <a:rPr lang="es-ES" sz="3000" dirty="0"/>
              <a:t>Mutua confianza y transparencia informativa</a:t>
            </a:r>
          </a:p>
        </p:txBody>
      </p:sp>
    </p:spTree>
    <p:extLst>
      <p:ext uri="{BB962C8B-B14F-4D97-AF65-F5344CB8AC3E}">
        <p14:creationId xmlns:p14="http://schemas.microsoft.com/office/powerpoint/2010/main" val="501551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3A6B0-3C46-8449-8AC7-1C1CD5FE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Autonomía colectiva y determinación del salario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AF8F51-2E7D-FD45-842E-9243495B4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La libertad </a:t>
            </a:r>
            <a:r>
              <a:rPr lang="es-ES" dirty="0" err="1"/>
              <a:t>negocial</a:t>
            </a:r>
            <a:r>
              <a:rPr lang="es-ES" dirty="0"/>
              <a:t> y sus límites (arts. 26.3 y 27 ET)</a:t>
            </a:r>
          </a:p>
          <a:p>
            <a:r>
              <a:rPr lang="es-ES" dirty="0"/>
              <a:t>Igualdad efectiva entre mujeres y hombres (RDL 6/2019)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Extensión de los planes de igualdad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La necesaria revisión de la clasificación profesional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El registro salarial: configuración y funciones</a:t>
            </a:r>
          </a:p>
        </p:txBody>
      </p:sp>
    </p:spTree>
    <p:extLst>
      <p:ext uri="{BB962C8B-B14F-4D97-AF65-F5344CB8AC3E}">
        <p14:creationId xmlns:p14="http://schemas.microsoft.com/office/powerpoint/2010/main" val="320112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C8D1AA4-CF87-F74B-92E4-FAA41BB15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543119"/>
              </p:ext>
            </p:extLst>
          </p:nvPr>
        </p:nvGraphicFramePr>
        <p:xfrm>
          <a:off x="669850" y="106326"/>
          <a:ext cx="8016949" cy="6019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8701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10F9C03-CA9E-654B-86E2-AE5B2ED69F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499412"/>
              </p:ext>
            </p:extLst>
          </p:nvPr>
        </p:nvGraphicFramePr>
        <p:xfrm>
          <a:off x="467832" y="223284"/>
          <a:ext cx="8218967" cy="5902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1467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FACE041-A127-954A-A5C1-42F01F129F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329556"/>
              </p:ext>
            </p:extLst>
          </p:nvPr>
        </p:nvGraphicFramePr>
        <p:xfrm>
          <a:off x="382772" y="233916"/>
          <a:ext cx="8304028" cy="589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386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C02C5-CB5B-4340-8E06-66222597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¿dónde negociar?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BCF49-CEE0-BA4A-8CF1-A24335118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6000" dirty="0"/>
              <a:t>Retribución y estructura de la negociación</a:t>
            </a:r>
          </a:p>
        </p:txBody>
      </p:sp>
    </p:spTree>
    <p:extLst>
      <p:ext uri="{BB962C8B-B14F-4D97-AF65-F5344CB8AC3E}">
        <p14:creationId xmlns:p14="http://schemas.microsoft.com/office/powerpoint/2010/main" val="1345302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3A6B0-3C46-8449-8AC7-1C1CD5FE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¿Primacía </a:t>
            </a:r>
            <a:br>
              <a:rPr lang="es-ES" dirty="0"/>
            </a:br>
            <a:r>
              <a:rPr lang="es-ES" dirty="0"/>
              <a:t>del convenio de empresa?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AF8F51-2E7D-FD45-842E-9243495B4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dirty="0"/>
              <a:t>Art. 84.2 ET: génesis y alcance</a:t>
            </a:r>
          </a:p>
          <a:p>
            <a:r>
              <a:rPr lang="es-ES" dirty="0"/>
              <a:t>La </a:t>
            </a:r>
            <a:r>
              <a:rPr lang="es-ES" sz="2400" dirty="0"/>
              <a:t>≪</a:t>
            </a:r>
            <a:r>
              <a:rPr lang="es-ES" dirty="0"/>
              <a:t>cruzada</a:t>
            </a:r>
            <a:r>
              <a:rPr lang="es-ES" sz="2400" dirty="0"/>
              <a:t>≫</a:t>
            </a:r>
            <a:r>
              <a:rPr lang="es-ES" dirty="0"/>
              <a:t> contra la negociación de empresa:</a:t>
            </a:r>
          </a:p>
          <a:p>
            <a:pPr lvl="1">
              <a:spcBef>
                <a:spcPts val="0"/>
              </a:spcBef>
            </a:pPr>
            <a:r>
              <a:rPr lang="es-ES" dirty="0"/>
              <a:t>Interpretación del alcance de la preferencia aplicativa en materia retributiva</a:t>
            </a:r>
          </a:p>
          <a:p>
            <a:pPr lvl="1">
              <a:spcBef>
                <a:spcPts val="0"/>
              </a:spcBef>
            </a:pPr>
            <a:r>
              <a:rPr lang="es-ES" dirty="0"/>
              <a:t>Dificultades procedimentales del convenio de empresa</a:t>
            </a:r>
          </a:p>
          <a:p>
            <a:r>
              <a:rPr lang="es-ES" dirty="0"/>
              <a:t>¿Hacia la desaparición de la preferencia legal por el convenio de empresa?</a:t>
            </a:r>
          </a:p>
        </p:txBody>
      </p:sp>
    </p:spTree>
    <p:extLst>
      <p:ext uri="{BB962C8B-B14F-4D97-AF65-F5344CB8AC3E}">
        <p14:creationId xmlns:p14="http://schemas.microsoft.com/office/powerpoint/2010/main" val="1031363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96D6C-9245-4640-952E-E143B861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El papel </a:t>
            </a:r>
            <a:br>
              <a:rPr lang="es-ES" dirty="0"/>
            </a:br>
            <a:r>
              <a:rPr lang="es-ES" dirty="0"/>
              <a:t>de la inaplicación del convenio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633253D-368A-1F42-8899-2E0D6945B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/>
              <a:t>Inaplicación y salario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D843DC9-F597-3E45-BC52-B1A0632AFAE7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s-ES_tradnl" dirty="0"/>
              <a:t>Inaplicación y acuerdo</a:t>
            </a:r>
          </a:p>
        </p:txBody>
      </p:sp>
      <p:graphicFrame>
        <p:nvGraphicFramePr>
          <p:cNvPr id="10" name="Marcador de contenido 9">
            <a:extLst>
              <a:ext uri="{FF2B5EF4-FFF2-40B4-BE49-F238E27FC236}">
                <a16:creationId xmlns:a16="http://schemas.microsoft.com/office/drawing/2014/main" id="{D39EDFD1-4162-5C4B-898E-2AA10AB56D26}"/>
              </a:ext>
            </a:extLst>
          </p:cNvPr>
          <p:cNvGraphicFramePr>
            <a:graphicFrameLocks noGrp="1"/>
          </p:cNvGraphicFramePr>
          <p:nvPr>
            <p:ph idx="4"/>
            <p:extLst>
              <p:ext uri="{D42A27DB-BD31-4B8C-83A1-F6EECF244321}">
                <p14:modId xmlns:p14="http://schemas.microsoft.com/office/powerpoint/2010/main" val="3640012572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Marcador de contenido 13">
            <a:extLst>
              <a:ext uri="{FF2B5EF4-FFF2-40B4-BE49-F238E27FC236}">
                <a16:creationId xmlns:a16="http://schemas.microsoft.com/office/drawing/2014/main" id="{D3AC0AE8-6B8A-B04E-806A-96F5C3BFB124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3625477316"/>
              </p:ext>
            </p:extLst>
          </p:nvPr>
        </p:nvGraphicFramePr>
        <p:xfrm>
          <a:off x="390481" y="2328620"/>
          <a:ext cx="4040188" cy="3254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1259">
                  <a:extLst>
                    <a:ext uri="{9D8B030D-6E8A-4147-A177-3AD203B41FA5}">
                      <a16:colId xmlns:a16="http://schemas.microsoft.com/office/drawing/2014/main" val="2780908020"/>
                    </a:ext>
                  </a:extLst>
                </a:gridCol>
                <a:gridCol w="1068929">
                  <a:extLst>
                    <a:ext uri="{9D8B030D-6E8A-4147-A177-3AD203B41FA5}">
                      <a16:colId xmlns:a16="http://schemas.microsoft.com/office/drawing/2014/main" val="878481449"/>
                    </a:ext>
                  </a:extLst>
                </a:gridCol>
              </a:tblGrid>
              <a:tr h="126822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 dirty="0" err="1">
                          <a:effectLst/>
                        </a:rPr>
                        <a:t>Cuantia</a:t>
                      </a:r>
                      <a:r>
                        <a:rPr lang="es-ES" sz="1400" u="none" strike="noStrike" dirty="0">
                          <a:effectLst/>
                        </a:rPr>
                        <a:t> salarial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560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010343"/>
                  </a:ext>
                </a:extLst>
              </a:tr>
              <a:tr h="126822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>
                          <a:effectLst/>
                        </a:rPr>
                        <a:t>Cuantía salarial y Sistema de remuneración</a:t>
                      </a:r>
                      <a:endParaRPr lang="es-E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144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023433"/>
                  </a:ext>
                </a:extLst>
              </a:tr>
              <a:tr h="126822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>
                          <a:effectLst/>
                        </a:rPr>
                        <a:t>Sistema de remuneración</a:t>
                      </a:r>
                      <a:endParaRPr lang="es-E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39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185118"/>
                  </a:ext>
                </a:extLst>
              </a:tr>
              <a:tr h="126822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 dirty="0">
                          <a:effectLst/>
                        </a:rPr>
                        <a:t>Horario y distribución del tiempo de trabajo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30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823942"/>
                  </a:ext>
                </a:extLst>
              </a:tr>
              <a:tr h="224203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>
                          <a:effectLst/>
                        </a:rPr>
                        <a:t>Cuantía salarial, Sistema de remuneración y Mejoras voluntarias de la acción protectora de la Seguridad Social</a:t>
                      </a:r>
                      <a:endParaRPr lang="es-E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28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074719"/>
                  </a:ext>
                </a:extLst>
              </a:tr>
              <a:tr h="126822">
                <a:tc>
                  <a:txBody>
                    <a:bodyPr/>
                    <a:lstStyle/>
                    <a:p>
                      <a:pPr algn="l" fontAlgn="auto"/>
                      <a:r>
                        <a:rPr lang="es-ES" sz="1400" u="none" strike="noStrike">
                          <a:effectLst/>
                        </a:rPr>
                        <a:t>Cuantía salarial y Jornada de trabajo</a:t>
                      </a:r>
                      <a:endParaRPr lang="es-E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25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737767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 dirty="0">
                          <a:effectLst/>
                        </a:rPr>
                        <a:t>Cuantía salarial y Mejoras voluntarias de la acción protectora de la Seguridad Social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20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257351"/>
                  </a:ext>
                </a:extLst>
              </a:tr>
              <a:tr h="115499">
                <a:tc>
                  <a:txBody>
                    <a:bodyPr/>
                    <a:lstStyle/>
                    <a:p>
                      <a:pPr algn="l" fontAlgn="t"/>
                      <a:r>
                        <a:rPr lang="es-ES" sz="1400" u="none" strike="noStrike" dirty="0">
                          <a:effectLst/>
                        </a:rPr>
                        <a:t>Resto de casos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2293" marR="6794" marT="6794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400" u="none" strike="noStrike" dirty="0">
                          <a:effectLst/>
                        </a:rPr>
                        <a:t>141</a:t>
                      </a:r>
                      <a:endParaRPr lang="es-E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4" marR="6794" marT="6794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089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154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96D6C-9245-4640-952E-E143B861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El papel </a:t>
            </a:r>
            <a:br>
              <a:rPr lang="es-ES" dirty="0"/>
            </a:br>
            <a:r>
              <a:rPr lang="es-ES" dirty="0"/>
              <a:t>de la inaplicación del convenio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B5CE53-A566-3F49-859E-B0366E7B7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000" dirty="0"/>
              <a:t>Art. 82.3 ET: génesis y alcance</a:t>
            </a:r>
          </a:p>
          <a:p>
            <a:r>
              <a:rPr lang="es-ES" sz="3000" dirty="0"/>
              <a:t>Los límites de la inaplicación:</a:t>
            </a:r>
          </a:p>
          <a:p>
            <a:pPr lvl="1"/>
            <a:r>
              <a:rPr lang="es-ES" sz="3000" dirty="0"/>
              <a:t>Requisitos causales</a:t>
            </a:r>
          </a:p>
          <a:p>
            <a:pPr lvl="1"/>
            <a:r>
              <a:rPr lang="es-ES" sz="3000" dirty="0"/>
              <a:t>Exigencias procedimentales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C88E0929-638C-B843-8CFE-F39ADE33F354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287864328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9722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96D6C-9245-4640-952E-E143B861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Acuerdos de empresa </a:t>
            </a:r>
            <a:br>
              <a:rPr lang="es-ES" dirty="0"/>
            </a:br>
            <a:r>
              <a:rPr lang="es-ES" dirty="0"/>
              <a:t>y contratación individual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B5CE53-A566-3F49-859E-B0366E7B7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Acuerdos de empresa, fijación unilateral, contratación individual</a:t>
            </a:r>
          </a:p>
          <a:p>
            <a:r>
              <a:rPr lang="es-ES" dirty="0"/>
              <a:t>La (posible) adaptabilidad: algunas cuestiones</a:t>
            </a:r>
          </a:p>
          <a:p>
            <a:r>
              <a:rPr lang="es-ES" dirty="0"/>
              <a:t>Los límites: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Jerarquía normativa y mayor favorabilidad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Igualdad y no discriminación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Libertad sindical y derecho a la negociación colectiva</a:t>
            </a:r>
          </a:p>
        </p:txBody>
      </p:sp>
    </p:spTree>
    <p:extLst>
      <p:ext uri="{BB962C8B-B14F-4D97-AF65-F5344CB8AC3E}">
        <p14:creationId xmlns:p14="http://schemas.microsoft.com/office/powerpoint/2010/main" val="219049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C02C5-CB5B-4340-8E06-66222597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/>
              <a:t>¿qué tener en cuenta?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1BCF49-CEE0-BA4A-8CF1-A243351189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6000" dirty="0"/>
              <a:t>Interrelación y sucesión convencionales</a:t>
            </a:r>
          </a:p>
        </p:txBody>
      </p:sp>
    </p:spTree>
    <p:extLst>
      <p:ext uri="{BB962C8B-B14F-4D97-AF65-F5344CB8AC3E}">
        <p14:creationId xmlns:p14="http://schemas.microsoft.com/office/powerpoint/2010/main" val="744786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80989B2-B524-E04A-968F-4CA84C20E2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Absorción y compensación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B6EC39D-CBBA-5242-A5CC-FE382F7568C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Concepto y funciones</a:t>
            </a:r>
          </a:p>
          <a:p>
            <a:r>
              <a:rPr lang="es-ES" dirty="0"/>
              <a:t>Criterios jurisprudenciales: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El problema de la homogeneidad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El papel de la autonomía privada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80989B2-B524-E04A-968F-4CA84C20E2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/>
              <a:t>Sucesión normativa (I):</a:t>
            </a:r>
            <a:br>
              <a:rPr lang="es-ES" dirty="0"/>
            </a:br>
            <a:r>
              <a:rPr lang="es-ES" dirty="0"/>
              <a:t>la </a:t>
            </a:r>
            <a:r>
              <a:rPr lang="es-ES" dirty="0" err="1"/>
              <a:t>ultraactividad</a:t>
            </a:r>
            <a:endParaRPr lang="es-ES" dirty="0"/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B6EC39D-CBBA-5242-A5CC-FE382F7568C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 art. 86.3: génesis y alcance</a:t>
            </a:r>
          </a:p>
          <a:p>
            <a:r>
              <a:rPr lang="es-ES" dirty="0"/>
              <a:t>El papel de la autonomía colectiva</a:t>
            </a:r>
          </a:p>
          <a:p>
            <a:r>
              <a:rPr lang="es-ES" dirty="0"/>
              <a:t>Criterios jurisprudenciales: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La construcción de la «</a:t>
            </a:r>
            <a:r>
              <a:rPr lang="es-ES" sz="3200" dirty="0" err="1"/>
              <a:t>contractualización</a:t>
            </a:r>
            <a:r>
              <a:rPr lang="es-ES" sz="3200" dirty="0"/>
              <a:t>»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Los límites de la interpretación</a:t>
            </a:r>
          </a:p>
        </p:txBody>
      </p:sp>
    </p:spTree>
    <p:extLst>
      <p:ext uri="{BB962C8B-B14F-4D97-AF65-F5344CB8AC3E}">
        <p14:creationId xmlns:p14="http://schemas.microsoft.com/office/powerpoint/2010/main" val="2512544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280989B2-B524-E04A-968F-4CA84C20E2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600" dirty="0"/>
              <a:t>Sucesión normativa (II):</a:t>
            </a:r>
            <a:br>
              <a:rPr lang="es-ES" dirty="0"/>
            </a:br>
            <a:r>
              <a:rPr lang="es-ES" dirty="0"/>
              <a:t>sucesión normativa e igualdad</a:t>
            </a: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CB6EC39D-CBBA-5242-A5CC-FE382F7568C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Sucesión convencional y (no) conservación de derechos (arts. 82.4 y 86.4 ET)</a:t>
            </a:r>
          </a:p>
          <a:p>
            <a:r>
              <a:rPr lang="es-ES" dirty="0"/>
              <a:t>Garantías </a:t>
            </a:r>
            <a:r>
              <a:rPr lang="es-ES" i="1" dirty="0"/>
              <a:t>ad </a:t>
            </a:r>
            <a:r>
              <a:rPr lang="es-ES" i="1" dirty="0" err="1"/>
              <a:t>personam</a:t>
            </a:r>
            <a:r>
              <a:rPr lang="es-ES" i="1" dirty="0"/>
              <a:t> </a:t>
            </a:r>
            <a:r>
              <a:rPr lang="es-ES" dirty="0"/>
              <a:t>y dobles escalas: criterios jurisprudenciales: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La diferenciación admisible</a:t>
            </a:r>
          </a:p>
          <a:p>
            <a:pPr lvl="1">
              <a:spcBef>
                <a:spcPts val="0"/>
              </a:spcBef>
            </a:pPr>
            <a:r>
              <a:rPr lang="es-ES" sz="3200" dirty="0"/>
              <a:t>Las dobles escalas discriminatorias</a:t>
            </a:r>
          </a:p>
        </p:txBody>
      </p:sp>
    </p:spTree>
    <p:extLst>
      <p:ext uri="{BB962C8B-B14F-4D97-AF65-F5344CB8AC3E}">
        <p14:creationId xmlns:p14="http://schemas.microsoft.com/office/powerpoint/2010/main" val="3661980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DC2D764F-9787-1246-9322-A623780E5BB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7075" y="1722473"/>
            <a:ext cx="8171124" cy="1877976"/>
          </a:xfrm>
        </p:spPr>
        <p:txBody>
          <a:bodyPr>
            <a:normAutofit fontScale="90000"/>
          </a:bodyPr>
          <a:lstStyle/>
          <a:p>
            <a:pPr lvl="0"/>
            <a:r>
              <a:rPr lang="es-ES" sz="4000" dirty="0"/>
              <a:t>Evolución de los contenidos económicos de la negociación colectiva </a:t>
            </a:r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8516E44D-862B-024C-9013-21689322486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90036" y="4088223"/>
            <a:ext cx="6400800" cy="1752603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es-ES" dirty="0"/>
              <a:t>José María Goerlich Peset</a:t>
            </a:r>
            <a:endParaRPr lang="es-ES" sz="2400" dirty="0"/>
          </a:p>
          <a:p>
            <a:pPr algn="r">
              <a:spcBef>
                <a:spcPts val="0"/>
              </a:spcBef>
            </a:pPr>
            <a:r>
              <a:rPr lang="es-ES" sz="2400" dirty="0"/>
              <a:t>Catedrático de Derecho del Trabajo</a:t>
            </a:r>
          </a:p>
          <a:p>
            <a:pPr algn="r">
              <a:spcBef>
                <a:spcPts val="0"/>
              </a:spcBef>
            </a:pPr>
            <a:endParaRPr lang="es-ES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30E3B93-31B4-2240-B70E-E5368A30BFA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96429" y="5111405"/>
            <a:ext cx="546897" cy="54689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C6F5C3-0C51-A54D-92C3-EC65C415910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43326" y="5049588"/>
            <a:ext cx="1729267" cy="6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51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AE017B7558B9547AB1A51DC6238F107" ma:contentTypeVersion="11" ma:contentTypeDescription="Crear nuevo documento." ma:contentTypeScope="" ma:versionID="cb2b9092af5847c32a0f11b176ef2d45">
  <xsd:schema xmlns:xsd="http://www.w3.org/2001/XMLSchema" xmlns:xs="http://www.w3.org/2001/XMLSchema" xmlns:p="http://schemas.microsoft.com/office/2006/metadata/properties" xmlns:ns3="2ac345f7-af21-42ec-b2f3-74e1a8ebbb3d" xmlns:ns4="78cfa726-70c5-432b-8ab2-a2d7ea612f77" targetNamespace="http://schemas.microsoft.com/office/2006/metadata/properties" ma:root="true" ma:fieldsID="d5ffb3449198e5133d5eac8da2fa3341" ns3:_="" ns4:_="">
    <xsd:import namespace="2ac345f7-af21-42ec-b2f3-74e1a8ebbb3d"/>
    <xsd:import namespace="78cfa726-70c5-432b-8ab2-a2d7ea612f7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c345f7-af21-42ec-b2f3-74e1a8ebbb3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fa726-70c5-432b-8ab2-a2d7ea612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A25FF9-CCFA-49E6-9145-BF3C2ECB18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c345f7-af21-42ec-b2f3-74e1a8ebbb3d"/>
    <ds:schemaRef ds:uri="78cfa726-70c5-432b-8ab2-a2d7ea612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C70A81-275C-49B2-89DD-7C1884AAE0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F92A0A-11F7-4ACF-9B0A-932E833869D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Presentación1</Template>
  <TotalTime>201</TotalTime>
  <Words>521</Words>
  <Application>Microsoft Office PowerPoint</Application>
  <PresentationFormat>Presentación en pantalla (4:3)</PresentationFormat>
  <Paragraphs>96</Paragraphs>
  <Slides>21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Calibri</vt:lpstr>
      <vt:lpstr>Tema de Office</vt:lpstr>
      <vt:lpstr>Evolución de los contenidos económicos de la negociación colectiva </vt:lpstr>
      <vt:lpstr>ASPECTOS GENERALES</vt:lpstr>
      <vt:lpstr>El salario,  objeto de negociación colectiva</vt:lpstr>
      <vt:lpstr>Presentación de PowerPoint</vt:lpstr>
      <vt:lpstr>Evolución de los salarios</vt:lpstr>
      <vt:lpstr>¿Qué negociar?</vt:lpstr>
      <vt:lpstr>Los criterios de los AENC</vt:lpstr>
      <vt:lpstr>Autonomía colectiva y determinación del salario</vt:lpstr>
      <vt:lpstr>Presentación de PowerPoint</vt:lpstr>
      <vt:lpstr>Presentación de PowerPoint</vt:lpstr>
      <vt:lpstr>Presentación de PowerPoint</vt:lpstr>
      <vt:lpstr>¿dónde negociar?</vt:lpstr>
      <vt:lpstr>¿Primacía  del convenio de empresa?</vt:lpstr>
      <vt:lpstr>El papel  de la inaplicación del convenio</vt:lpstr>
      <vt:lpstr>El papel  de la inaplicación del convenio</vt:lpstr>
      <vt:lpstr>Acuerdos de empresa  y contratación individual</vt:lpstr>
      <vt:lpstr>¿qué tener en cuenta?</vt:lpstr>
      <vt:lpstr>Absorción y compensación</vt:lpstr>
      <vt:lpstr>Sucesión normativa (I): la ultraactividad</vt:lpstr>
      <vt:lpstr>Sucesión normativa (II): sucesión normativa e igualdad</vt:lpstr>
      <vt:lpstr>Evolución de los contenidos económicos de la negociación colectiva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Rosalva S</dc:creator>
  <cp:lastModifiedBy>Rosalva S</cp:lastModifiedBy>
  <cp:revision>31</cp:revision>
  <cp:lastPrinted>2019-11-18T12:03:58Z</cp:lastPrinted>
  <dcterms:created xsi:type="dcterms:W3CDTF">2019-10-31T10:21:33Z</dcterms:created>
  <dcterms:modified xsi:type="dcterms:W3CDTF">2019-11-20T15:46:26Z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0x0101001AE017B7558B9547AB1A51DC6238F107</vt:lpwstr>
  </property>
</Properties>
</file>